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Josefin Slab"/>
      <p:regular r:id="rId23"/>
      <p:bold r:id="rId24"/>
      <p:italic r:id="rId25"/>
      <p:boldItalic r:id="rId26"/>
    </p:embeddedFont>
    <p:embeddedFont>
      <p:font typeface="Anton"/>
      <p:regular r:id="rId27"/>
    </p:embeddedFont>
    <p:embeddedFont>
      <p:font typeface="Fira Sans Condensed Light"/>
      <p:regular r:id="rId28"/>
      <p:bold r:id="rId29"/>
      <p:italic r:id="rId30"/>
      <p:boldItalic r:id="rId31"/>
    </p:embeddedFont>
    <p:embeddedFont>
      <p:font typeface="Fira Sans Condensed"/>
      <p:regular r:id="rId32"/>
      <p:bold r:id="rId33"/>
      <p:italic r:id="rId34"/>
      <p:boldItalic r:id="rId35"/>
    </p:embeddedFont>
    <p:embeddedFont>
      <p:font typeface="Advent Pro Light"/>
      <p:regular r:id="rId36"/>
      <p:bold r:id="rId37"/>
      <p:italic r:id="rId38"/>
      <p:boldItalic r:id="rId39"/>
    </p:embeddedFont>
    <p:embeddedFont>
      <p:font typeface="Rajdhani"/>
      <p:regular r:id="rId40"/>
      <p:bold r:id="rId41"/>
    </p:embeddedFont>
    <p:embeddedFont>
      <p:font typeface="Advent Pro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jdhani-regular.fntdata"/><Relationship Id="rId20" Type="http://schemas.openxmlformats.org/officeDocument/2006/relationships/slide" Target="slides/slide15.xml"/><Relationship Id="rId42" Type="http://schemas.openxmlformats.org/officeDocument/2006/relationships/font" Target="fonts/AdventPro-regular.fntdata"/><Relationship Id="rId41" Type="http://schemas.openxmlformats.org/officeDocument/2006/relationships/font" Target="fonts/Rajdhani-bold.fntdata"/><Relationship Id="rId22" Type="http://schemas.openxmlformats.org/officeDocument/2006/relationships/slide" Target="slides/slide17.xml"/><Relationship Id="rId44" Type="http://schemas.openxmlformats.org/officeDocument/2006/relationships/font" Target="fonts/AdventPro-italic.fntdata"/><Relationship Id="rId21" Type="http://schemas.openxmlformats.org/officeDocument/2006/relationships/slide" Target="slides/slide16.xml"/><Relationship Id="rId43" Type="http://schemas.openxmlformats.org/officeDocument/2006/relationships/font" Target="fonts/AdventPro-bold.fntdata"/><Relationship Id="rId24" Type="http://schemas.openxmlformats.org/officeDocument/2006/relationships/font" Target="fonts/JosefinSlab-bold.fntdata"/><Relationship Id="rId23" Type="http://schemas.openxmlformats.org/officeDocument/2006/relationships/font" Target="fonts/JosefinSlab-regular.fntdata"/><Relationship Id="rId45" Type="http://schemas.openxmlformats.org/officeDocument/2006/relationships/font" Target="fonts/AdventPr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JosefinSlab-boldItalic.fntdata"/><Relationship Id="rId25" Type="http://schemas.openxmlformats.org/officeDocument/2006/relationships/font" Target="fonts/JosefinSlab-italic.fntdata"/><Relationship Id="rId28" Type="http://schemas.openxmlformats.org/officeDocument/2006/relationships/font" Target="fonts/FiraSansCondensedLight-regular.fntdata"/><Relationship Id="rId27" Type="http://schemas.openxmlformats.org/officeDocument/2006/relationships/font" Target="fonts/Anton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Condensed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CondensedLight-boldItalic.fntdata"/><Relationship Id="rId30" Type="http://schemas.openxmlformats.org/officeDocument/2006/relationships/font" Target="fonts/FiraSansCondensedLight-italic.fntdata"/><Relationship Id="rId11" Type="http://schemas.openxmlformats.org/officeDocument/2006/relationships/slide" Target="slides/slide6.xml"/><Relationship Id="rId33" Type="http://schemas.openxmlformats.org/officeDocument/2006/relationships/font" Target="fonts/FiraSansCondensed-bold.fntdata"/><Relationship Id="rId10" Type="http://schemas.openxmlformats.org/officeDocument/2006/relationships/slide" Target="slides/slide5.xml"/><Relationship Id="rId32" Type="http://schemas.openxmlformats.org/officeDocument/2006/relationships/font" Target="fonts/FiraSansCondensed-regular.fntdata"/><Relationship Id="rId13" Type="http://schemas.openxmlformats.org/officeDocument/2006/relationships/slide" Target="slides/slide8.xml"/><Relationship Id="rId35" Type="http://schemas.openxmlformats.org/officeDocument/2006/relationships/font" Target="fonts/FiraSansCondensed-boldItalic.fntdata"/><Relationship Id="rId12" Type="http://schemas.openxmlformats.org/officeDocument/2006/relationships/slide" Target="slides/slide7.xml"/><Relationship Id="rId34" Type="http://schemas.openxmlformats.org/officeDocument/2006/relationships/font" Target="fonts/FiraSansCondensed-italic.fntdata"/><Relationship Id="rId15" Type="http://schemas.openxmlformats.org/officeDocument/2006/relationships/slide" Target="slides/slide10.xml"/><Relationship Id="rId37" Type="http://schemas.openxmlformats.org/officeDocument/2006/relationships/font" Target="fonts/AdventProLight-bold.fntdata"/><Relationship Id="rId14" Type="http://schemas.openxmlformats.org/officeDocument/2006/relationships/slide" Target="slides/slide9.xml"/><Relationship Id="rId36" Type="http://schemas.openxmlformats.org/officeDocument/2006/relationships/font" Target="fonts/AdventProLight-regular.fntdata"/><Relationship Id="rId17" Type="http://schemas.openxmlformats.org/officeDocument/2006/relationships/slide" Target="slides/slide12.xml"/><Relationship Id="rId39" Type="http://schemas.openxmlformats.org/officeDocument/2006/relationships/font" Target="fonts/AdventProLight-boldItalic.fntdata"/><Relationship Id="rId16" Type="http://schemas.openxmlformats.org/officeDocument/2006/relationships/slide" Target="slides/slide11.xml"/><Relationship Id="rId38" Type="http://schemas.openxmlformats.org/officeDocument/2006/relationships/font" Target="fonts/AdventProLigh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6.jpg>
</file>

<file path=ppt/media/image2.png>
</file>

<file path=ppt/media/image22.jp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1f3f0d1c3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1f3f0d1c3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1f3f0d1c3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1f3f0d1c3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1db09325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1db09325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db09325c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1db09325c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1db09325c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1db09325c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1db09325cc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1db09325c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db09325cc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1db09325cc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1db09325cc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1db09325cc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f39d7fe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f39d7fe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1f39d7fee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1f39d7fee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f39d7fee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1f39d7fee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f39d7fee3_0_4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1f39d7fee3_0_4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f39d7fee3_0_4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f39d7fee3_0_4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1f39d7fee3_0_4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1f39d7fee3_0_4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1f39d7fee3_0_4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1f39d7fee3_0_4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1f39d7fee3_0_4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1f39d7fee3_0_4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/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/>
          <p:nvPr>
            <p:ph hasCustomPrompt="1" type="title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2"/>
          <p:cNvSpPr txBox="1"/>
          <p:nvPr>
            <p:ph idx="1" type="body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indent="-304800" lvl="1" marL="9144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/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3" name="Google Shape;43;p14"/>
          <p:cNvSpPr txBox="1"/>
          <p:nvPr>
            <p:ph idx="1" type="subTitle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44" name="Google Shape;44;p14"/>
          <p:cNvSpPr txBox="1"/>
          <p:nvPr>
            <p:ph idx="2" type="title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72000" rtl="0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5" name="Google Shape;45;p14"/>
          <p:cNvSpPr txBox="1"/>
          <p:nvPr>
            <p:ph idx="3" type="subTitle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46" name="Google Shape;46;p14"/>
          <p:cNvSpPr txBox="1"/>
          <p:nvPr>
            <p:ph idx="4" type="title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7" name="Google Shape;47;p14"/>
          <p:cNvSpPr txBox="1"/>
          <p:nvPr>
            <p:ph idx="5" type="subTitle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48" name="Google Shape;48;p14"/>
          <p:cNvSpPr txBox="1"/>
          <p:nvPr>
            <p:ph idx="6" type="title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72000" rtl="0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9" name="Google Shape;49;p14"/>
          <p:cNvSpPr txBox="1"/>
          <p:nvPr>
            <p:ph idx="7" type="subTitle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50" name="Google Shape;50;p14"/>
          <p:cNvSpPr txBox="1"/>
          <p:nvPr>
            <p:ph hasCustomPrompt="1" idx="8" type="title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/>
          <p:nvPr>
            <p:ph hasCustomPrompt="1" idx="9" type="title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/>
          <p:nvPr>
            <p:ph hasCustomPrompt="1" idx="13" type="title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/>
          <p:nvPr>
            <p:ph hasCustomPrompt="1" idx="14" type="title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idx="1" type="subTitle"/>
          </p:nvPr>
        </p:nvSpPr>
        <p:spPr>
          <a:xfrm>
            <a:off x="1725925" y="1894325"/>
            <a:ext cx="2208600" cy="70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2" type="subTitle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7" name="Google Shape;57;p15"/>
          <p:cNvSpPr txBox="1"/>
          <p:nvPr>
            <p:ph idx="3" type="subTitle"/>
          </p:nvPr>
        </p:nvSpPr>
        <p:spPr>
          <a:xfrm>
            <a:off x="1725925" y="3491450"/>
            <a:ext cx="2208600" cy="70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4" type="subTitle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idx="1" type="subTitle"/>
          </p:nvPr>
        </p:nvSpPr>
        <p:spPr>
          <a:xfrm>
            <a:off x="969788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2" name="Google Shape;62;p16"/>
          <p:cNvSpPr txBox="1"/>
          <p:nvPr>
            <p:ph idx="2" type="subTitle"/>
          </p:nvPr>
        </p:nvSpPr>
        <p:spPr>
          <a:xfrm>
            <a:off x="59611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3" name="Google Shape;63;p16"/>
          <p:cNvSpPr txBox="1"/>
          <p:nvPr>
            <p:ph idx="3" type="subTitle"/>
          </p:nvPr>
        </p:nvSpPr>
        <p:spPr>
          <a:xfrm>
            <a:off x="34650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4" name="Google Shape;64;p16"/>
          <p:cNvSpPr txBox="1"/>
          <p:nvPr>
            <p:ph type="title"/>
          </p:nvPr>
        </p:nvSpPr>
        <p:spPr>
          <a:xfrm>
            <a:off x="960113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5" name="Google Shape;65;p16"/>
          <p:cNvSpPr txBox="1"/>
          <p:nvPr>
            <p:ph idx="4" type="title"/>
          </p:nvPr>
        </p:nvSpPr>
        <p:spPr>
          <a:xfrm>
            <a:off x="6628688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6" name="Google Shape;66;p16"/>
          <p:cNvSpPr txBox="1"/>
          <p:nvPr>
            <p:ph idx="5" type="title"/>
          </p:nvPr>
        </p:nvSpPr>
        <p:spPr>
          <a:xfrm>
            <a:off x="3805336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7" name="Google Shape;67;p16"/>
          <p:cNvSpPr txBox="1"/>
          <p:nvPr>
            <p:ph idx="6"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idx="1" type="subTitle"/>
          </p:nvPr>
        </p:nvSpPr>
        <p:spPr>
          <a:xfrm>
            <a:off x="6006000" y="2320225"/>
            <a:ext cx="20061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70" name="Google Shape;70;p17"/>
          <p:cNvSpPr txBox="1"/>
          <p:nvPr>
            <p:ph idx="2" type="subTitle"/>
          </p:nvPr>
        </p:nvSpPr>
        <p:spPr>
          <a:xfrm>
            <a:off x="6006000" y="3478616"/>
            <a:ext cx="20061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hasCustomPrompt="1" type="title"/>
          </p:nvPr>
        </p:nvSpPr>
        <p:spPr>
          <a:xfrm>
            <a:off x="6006000" y="1954025"/>
            <a:ext cx="1235400" cy="47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2" name="Google Shape;72;p17"/>
          <p:cNvSpPr txBox="1"/>
          <p:nvPr>
            <p:ph hasCustomPrompt="1" idx="3" type="title"/>
          </p:nvPr>
        </p:nvSpPr>
        <p:spPr>
          <a:xfrm>
            <a:off x="6006000" y="3100474"/>
            <a:ext cx="1235400" cy="47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3" name="Google Shape;73;p17"/>
          <p:cNvSpPr txBox="1"/>
          <p:nvPr>
            <p:ph idx="4"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916225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6" name="Google Shape;76;p18"/>
          <p:cNvSpPr txBox="1"/>
          <p:nvPr>
            <p:ph idx="1" type="subTitle"/>
          </p:nvPr>
        </p:nvSpPr>
        <p:spPr>
          <a:xfrm>
            <a:off x="786275" y="1909450"/>
            <a:ext cx="2101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77" name="Google Shape;77;p18"/>
          <p:cNvSpPr txBox="1"/>
          <p:nvPr>
            <p:ph idx="2" type="title"/>
          </p:nvPr>
        </p:nvSpPr>
        <p:spPr>
          <a:xfrm>
            <a:off x="6298374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8" name="Google Shape;78;p18"/>
          <p:cNvSpPr txBox="1"/>
          <p:nvPr>
            <p:ph idx="3" type="subTitle"/>
          </p:nvPr>
        </p:nvSpPr>
        <p:spPr>
          <a:xfrm>
            <a:off x="6080425" y="1909450"/>
            <a:ext cx="2277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79" name="Google Shape;79;p18"/>
          <p:cNvSpPr txBox="1"/>
          <p:nvPr>
            <p:ph idx="4" type="title"/>
          </p:nvPr>
        </p:nvSpPr>
        <p:spPr>
          <a:xfrm>
            <a:off x="3607299" y="38727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0" name="Google Shape;80;p18"/>
          <p:cNvSpPr txBox="1"/>
          <p:nvPr>
            <p:ph idx="5" type="subTitle"/>
          </p:nvPr>
        </p:nvSpPr>
        <p:spPr>
          <a:xfrm>
            <a:off x="3389350" y="3332250"/>
            <a:ext cx="2277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1" name="Google Shape;81;p18"/>
          <p:cNvSpPr txBox="1"/>
          <p:nvPr>
            <p:ph idx="6" type="title"/>
          </p:nvPr>
        </p:nvSpPr>
        <p:spPr>
          <a:xfrm>
            <a:off x="3607299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2" name="Google Shape;82;p18"/>
          <p:cNvSpPr txBox="1"/>
          <p:nvPr>
            <p:ph idx="7" type="subTitle"/>
          </p:nvPr>
        </p:nvSpPr>
        <p:spPr>
          <a:xfrm>
            <a:off x="3389350" y="1909450"/>
            <a:ext cx="2277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3" name="Google Shape;83;p18"/>
          <p:cNvSpPr txBox="1"/>
          <p:nvPr>
            <p:ph idx="8" type="title"/>
          </p:nvPr>
        </p:nvSpPr>
        <p:spPr>
          <a:xfrm>
            <a:off x="916225" y="38727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4" name="Google Shape;84;p18"/>
          <p:cNvSpPr txBox="1"/>
          <p:nvPr>
            <p:ph idx="9" type="subTitle"/>
          </p:nvPr>
        </p:nvSpPr>
        <p:spPr>
          <a:xfrm>
            <a:off x="786325" y="3332250"/>
            <a:ext cx="2101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5" name="Google Shape;85;p18"/>
          <p:cNvSpPr txBox="1"/>
          <p:nvPr>
            <p:ph idx="13" type="title"/>
          </p:nvPr>
        </p:nvSpPr>
        <p:spPr>
          <a:xfrm>
            <a:off x="6495924" y="3872763"/>
            <a:ext cx="1446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6" name="Google Shape;86;p18"/>
          <p:cNvSpPr txBox="1"/>
          <p:nvPr>
            <p:ph idx="14" type="subTitle"/>
          </p:nvPr>
        </p:nvSpPr>
        <p:spPr>
          <a:xfrm>
            <a:off x="6080425" y="3332250"/>
            <a:ext cx="2277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7" name="Google Shape;87;p18"/>
          <p:cNvSpPr txBox="1"/>
          <p:nvPr>
            <p:ph idx="15"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ctrTitle"/>
          </p:nvPr>
        </p:nvSpPr>
        <p:spPr>
          <a:xfrm>
            <a:off x="2562175" y="725400"/>
            <a:ext cx="4020000" cy="14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0" name="Google Shape;90;p19"/>
          <p:cNvSpPr txBox="1"/>
          <p:nvPr>
            <p:ph idx="1" type="subTitle"/>
          </p:nvPr>
        </p:nvSpPr>
        <p:spPr>
          <a:xfrm>
            <a:off x="2561975" y="2225200"/>
            <a:ext cx="4020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1" name="Google Shape;91;p19"/>
          <p:cNvSpPr txBox="1"/>
          <p:nvPr/>
        </p:nvSpPr>
        <p:spPr>
          <a:xfrm>
            <a:off x="2813425" y="3796475"/>
            <a:ext cx="3517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CREDITS: This presentation template was created by </a:t>
            </a:r>
            <a:r>
              <a:rPr b="1" lang="en" sz="900">
                <a:solidFill>
                  <a:schemeClr val="lt2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including icons by </a:t>
            </a:r>
            <a:r>
              <a:rPr b="1" lang="en" sz="900">
                <a:solidFill>
                  <a:schemeClr val="lt2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and infographics &amp; images by </a:t>
            </a:r>
            <a:r>
              <a:rPr b="1" lang="en" sz="900">
                <a:solidFill>
                  <a:schemeClr val="lt2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. </a:t>
            </a:r>
            <a:endParaRPr sz="900"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/>
        </p:txBody>
      </p:sp>
      <p:sp>
        <p:nvSpPr>
          <p:cNvPr id="15" name="Google Shape;15;p4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/>
          <p:nvPr>
            <p:ph idx="1" type="subTitle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8" name="Google Shape;18;p5"/>
          <p:cNvSpPr txBox="1"/>
          <p:nvPr>
            <p:ph idx="2" type="subTitle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3" type="subTitle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 sz="1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4" type="subTitle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idx="1" type="subTitle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" name="Google Shape;28;p8"/>
          <p:cNvSpPr txBox="1"/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/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3" name="Google Shape;33;p10"/>
          <p:cNvSpPr txBox="1"/>
          <p:nvPr>
            <p:ph idx="1" type="subTitle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" name="Google Shape;34;p10"/>
          <p:cNvSpPr txBox="1"/>
          <p:nvPr>
            <p:ph hasCustomPrompt="1" idx="2" type="title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b="1" sz="28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b="1" sz="28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b="1" sz="28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b="1" sz="28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b="1" sz="28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b="1" sz="28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b="1" sz="28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b="1" sz="28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b="1" sz="28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analyticsvidhya.com/blog/2020/08/image-augmentation-on-the-fly-using-keras-imagedatagenerator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>
            <p:ph type="ctrTitle"/>
          </p:nvPr>
        </p:nvSpPr>
        <p:spPr>
          <a:xfrm>
            <a:off x="181100" y="1139150"/>
            <a:ext cx="8838000" cy="305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Rajdhani"/>
                <a:ea typeface="Rajdhani"/>
                <a:cs typeface="Rajdhani"/>
                <a:sym typeface="Rajdhani"/>
              </a:rPr>
              <a:t>Image Augmentation on the fly using Keras ImageDataGenerator !</a:t>
            </a:r>
            <a:endParaRPr sz="500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9" name="Google Shape;99;p22"/>
          <p:cNvSpPr txBox="1"/>
          <p:nvPr>
            <p:ph idx="1" type="subTitle"/>
          </p:nvPr>
        </p:nvSpPr>
        <p:spPr>
          <a:xfrm>
            <a:off x="181100" y="4579675"/>
            <a:ext cx="8496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 u="sng">
                <a:solidFill>
                  <a:srgbClr val="005CC5"/>
                </a:solidFill>
                <a:latin typeface="Advent Pro"/>
                <a:ea typeface="Advent Pro"/>
                <a:cs typeface="Advent Pro"/>
                <a:sym typeface="Advent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b="1" sz="2500">
              <a:solidFill>
                <a:srgbClr val="005CC5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/>
          <p:nvPr>
            <p:ph idx="1" type="body"/>
          </p:nvPr>
        </p:nvSpPr>
        <p:spPr>
          <a:xfrm>
            <a:off x="720000" y="1082450"/>
            <a:ext cx="7704000" cy="19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Most of the time our object will not be under perfect lighting condition</a:t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Parameter:</a:t>
            </a:r>
            <a:r>
              <a:rPr b="1" lang="en" sz="1700"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</a:t>
            </a:r>
            <a:r>
              <a:rPr b="1" lang="en" sz="17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brightness_range: </a:t>
            </a:r>
            <a:endParaRPr b="1" sz="17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●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Values less than 1.0 darkens the image 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●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Values above 1.0 brighten the image</a:t>
            </a:r>
            <a:endParaRPr b="1" sz="17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Example: </a:t>
            </a:r>
            <a:r>
              <a:rPr b="1" lang="en" sz="15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brightness_range = [ 0.4 , 1.5 ]</a:t>
            </a:r>
            <a:endParaRPr b="1" sz="18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1"/>
          <p:cNvSpPr txBox="1"/>
          <p:nvPr>
            <p:ph type="title"/>
          </p:nvPr>
        </p:nvSpPr>
        <p:spPr>
          <a:xfrm>
            <a:off x="720100" y="301850"/>
            <a:ext cx="7704000" cy="7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4</a:t>
            </a:r>
            <a:r>
              <a:rPr lang="en" sz="4000"/>
              <a:t>. Random Brightness</a:t>
            </a:r>
            <a:endParaRPr sz="4000"/>
          </a:p>
          <a:p>
            <a:pPr indent="0" lvl="0" marL="0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pic>
        <p:nvPicPr>
          <p:cNvPr id="170" name="Google Shape;17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775" y="3202425"/>
            <a:ext cx="8595874" cy="159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idx="1" type="body"/>
          </p:nvPr>
        </p:nvSpPr>
        <p:spPr>
          <a:xfrm>
            <a:off x="720100" y="1158650"/>
            <a:ext cx="7704000" cy="18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Parameter:</a:t>
            </a:r>
            <a:r>
              <a:rPr b="1" lang="en" sz="1700"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</a:t>
            </a:r>
            <a:r>
              <a:rPr b="1" lang="en" sz="17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zoom_range: </a:t>
            </a:r>
            <a:endParaRPr b="1" sz="17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Fira Sans Condensed"/>
              <a:buChar char="●"/>
            </a:pPr>
            <a:r>
              <a:rPr b="1" lang="en" sz="16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List with two values specifying the lower and the upper limit</a:t>
            </a:r>
            <a:endParaRPr b="1" sz="16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Fira Sans Condensed"/>
              <a:buChar char="●"/>
            </a:pPr>
            <a:r>
              <a:rPr b="1" lang="en" sz="16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Float: Zoom will be done in the range [ 1-zoom_range , 1+zoom_range ]</a:t>
            </a:r>
            <a:endParaRPr b="1" sz="16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Fira Sans Condensed"/>
              <a:buChar char="○"/>
            </a:pPr>
            <a:r>
              <a:rPr b="1" lang="en" sz="16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Any value smaller than 1 will zoom in on the image</a:t>
            </a:r>
            <a:endParaRPr b="1" sz="16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Fira Sans Condensed"/>
              <a:buChar char="○"/>
            </a:pPr>
            <a:r>
              <a:rPr b="1" lang="en" sz="16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Any value greater than 1 will zoom out on the image</a:t>
            </a:r>
            <a:endParaRPr b="1" sz="16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76" name="Google Shape;176;p32"/>
          <p:cNvSpPr txBox="1"/>
          <p:nvPr>
            <p:ph type="title"/>
          </p:nvPr>
        </p:nvSpPr>
        <p:spPr>
          <a:xfrm>
            <a:off x="720100" y="378050"/>
            <a:ext cx="7704000" cy="7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4000"/>
              <a:t>5</a:t>
            </a:r>
            <a:r>
              <a:rPr lang="en" sz="4000"/>
              <a:t>. Random Zoom</a:t>
            </a:r>
            <a:endParaRPr sz="17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pic>
        <p:nvPicPr>
          <p:cNvPr id="177" name="Google Shape;17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950" y="3195025"/>
            <a:ext cx="8558102" cy="157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ctrTitle"/>
          </p:nvPr>
        </p:nvSpPr>
        <p:spPr>
          <a:xfrm>
            <a:off x="84525" y="1485100"/>
            <a:ext cx="8982900" cy="23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Rajdhani"/>
                <a:ea typeface="Rajdhani"/>
                <a:cs typeface="Rajdhani"/>
                <a:sym typeface="Rajdhani"/>
              </a:rPr>
              <a:t>ImageDataGenerator </a:t>
            </a:r>
            <a:endParaRPr sz="6000"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Rajdhani"/>
                <a:ea typeface="Rajdhani"/>
                <a:cs typeface="Rajdhani"/>
                <a:sym typeface="Rajdhani"/>
              </a:rPr>
              <a:t>Methods</a:t>
            </a:r>
            <a:endParaRPr sz="6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>
            <p:ph type="title"/>
          </p:nvPr>
        </p:nvSpPr>
        <p:spPr>
          <a:xfrm>
            <a:off x="720100" y="21200"/>
            <a:ext cx="77040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4000"/>
              <a:t>1. Flow from directory</a:t>
            </a:r>
            <a:endParaRPr/>
          </a:p>
        </p:txBody>
      </p:sp>
      <p:sp>
        <p:nvSpPr>
          <p:cNvPr id="188" name="Google Shape;188;p34"/>
          <p:cNvSpPr txBox="1"/>
          <p:nvPr>
            <p:ph idx="1" type="body"/>
          </p:nvPr>
        </p:nvSpPr>
        <p:spPr>
          <a:xfrm>
            <a:off x="720000" y="847675"/>
            <a:ext cx="7704000" cy="10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Method</a:t>
            </a: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:</a:t>
            </a:r>
            <a:r>
              <a:rPr b="1" lang="en" sz="1700"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</a:t>
            </a:r>
            <a:r>
              <a:rPr b="1" lang="en" sz="17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flow_from_directory(): </a:t>
            </a:r>
            <a:endParaRPr b="1" sz="17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Read the images directly from the directory</a:t>
            </a:r>
            <a:r>
              <a:rPr b="1" lang="en" sz="16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: The method expects that images belonging to different classes are present in different folders but are inside the same parent folder</a:t>
            </a:r>
            <a:endParaRPr b="1" sz="17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89" name="Google Shape;189;p34"/>
          <p:cNvSpPr txBox="1"/>
          <p:nvPr>
            <p:ph idx="1" type="body"/>
          </p:nvPr>
        </p:nvSpPr>
        <p:spPr>
          <a:xfrm>
            <a:off x="720100" y="2055300"/>
            <a:ext cx="7704000" cy="26655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# ImageDataGenerator flow_from_directory</a:t>
            </a:r>
            <a:endParaRPr b="1" sz="1100">
              <a:solidFill>
                <a:srgbClr val="3876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train_generator 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datagen.</a:t>
            </a:r>
            <a:r>
              <a:rPr b="1" lang="en" sz="1100">
                <a:solidFill>
                  <a:srgbClr val="6F42C1"/>
                </a:solidFill>
                <a:latin typeface="Courier New"/>
                <a:ea typeface="Courier New"/>
                <a:cs typeface="Courier New"/>
                <a:sym typeface="Courier New"/>
              </a:rPr>
              <a:t>flow_from_directory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b="1" sz="1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directory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home_path 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032F62"/>
                </a:solidFill>
                <a:latin typeface="Courier New"/>
                <a:ea typeface="Courier New"/>
                <a:cs typeface="Courier New"/>
                <a:sym typeface="Courier New"/>
              </a:rPr>
              <a:t>r'/train/'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b="1" sz="1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target_size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400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400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b="1" lang="en" sz="11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# resize to this size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(Size of the input image)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color_mode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032F62"/>
                </a:solidFill>
                <a:latin typeface="Courier New"/>
                <a:ea typeface="Courier New"/>
                <a:cs typeface="Courier New"/>
                <a:sym typeface="Courier New"/>
              </a:rPr>
              <a:t>"rgb"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1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# for coloured images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(grayscale)</a:t>
            </a:r>
            <a:endParaRPr b="1" sz="1100">
              <a:solidFill>
                <a:srgbClr val="3876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batch_size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=1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1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 # number of images to extract from folder for every batch</a:t>
            </a:r>
            <a:endParaRPr b="1" sz="1100">
              <a:solidFill>
                <a:srgbClr val="3876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class_mode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032F62"/>
                </a:solidFill>
                <a:latin typeface="Courier New"/>
                <a:ea typeface="Courier New"/>
                <a:cs typeface="Courier New"/>
                <a:sym typeface="Courier New"/>
              </a:rPr>
              <a:t>"binary"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1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# classes to predict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(Set to binary is for 1-D 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91440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 binary labels whereas categorical is for 2-D one-hot encoded labels)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seed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=2020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# to make the result reproducible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)</a:t>
            </a:r>
            <a:endParaRPr b="1" sz="1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A737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/>
          <p:nvPr>
            <p:ph type="title"/>
          </p:nvPr>
        </p:nvSpPr>
        <p:spPr>
          <a:xfrm>
            <a:off x="872500" y="173600"/>
            <a:ext cx="77040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2</a:t>
            </a:r>
            <a:r>
              <a:rPr lang="en" sz="4000"/>
              <a:t>. Flow from D</a:t>
            </a:r>
            <a:r>
              <a:rPr lang="en" sz="4000"/>
              <a:t>ataFrame</a:t>
            </a:r>
            <a:endParaRPr sz="4000"/>
          </a:p>
          <a:p>
            <a:pPr indent="0" lvl="0" marL="0" rtl="0" algn="l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4000"/>
          </a:p>
        </p:txBody>
      </p:sp>
      <p:sp>
        <p:nvSpPr>
          <p:cNvPr id="195" name="Google Shape;195;p35"/>
          <p:cNvSpPr txBox="1"/>
          <p:nvPr>
            <p:ph idx="1" type="body"/>
          </p:nvPr>
        </p:nvSpPr>
        <p:spPr>
          <a:xfrm>
            <a:off x="639900" y="923875"/>
            <a:ext cx="7936500" cy="10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Method:</a:t>
            </a:r>
            <a:r>
              <a:rPr b="1" lang="en" sz="1700"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</a:t>
            </a:r>
            <a:r>
              <a:rPr b="1" lang="en" sz="17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flow_from_dataframe(): </a:t>
            </a:r>
            <a:endParaRPr b="1" sz="17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Allows you to directly augment images by reading its name and target value from a dataframe (you can use it when you have all the images stored within the same folder)</a:t>
            </a:r>
            <a:endParaRPr b="1" sz="16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96" name="Google Shape;196;p35"/>
          <p:cNvSpPr txBox="1"/>
          <p:nvPr>
            <p:ph idx="1" type="body"/>
          </p:nvPr>
        </p:nvSpPr>
        <p:spPr>
          <a:xfrm>
            <a:off x="639925" y="2097100"/>
            <a:ext cx="7936500" cy="28977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train_generator_df 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datagen.</a:t>
            </a:r>
            <a:r>
              <a:rPr b="1" lang="en" sz="1100">
                <a:solidFill>
                  <a:srgbClr val="6F42C1"/>
                </a:solidFill>
                <a:latin typeface="Courier New"/>
                <a:ea typeface="Courier New"/>
                <a:cs typeface="Courier New"/>
                <a:sym typeface="Courier New"/>
              </a:rPr>
              <a:t>flow_from_dataframe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b="1" sz="1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dataframe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df_train,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(DataFrame that contains the image names and target values)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directory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home_path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b="1" lang="en" sz="1100">
                <a:solidFill>
                  <a:srgbClr val="032F62"/>
                </a:solidFill>
                <a:latin typeface="Courier New"/>
                <a:ea typeface="Courier New"/>
                <a:cs typeface="Courier New"/>
                <a:sym typeface="Courier New"/>
              </a:rPr>
              <a:t>'/images/'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(The path to the folder that contains all the images)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x_col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032F62"/>
                </a:solidFill>
                <a:latin typeface="Courier New"/>
                <a:ea typeface="Courier New"/>
                <a:cs typeface="Courier New"/>
                <a:sym typeface="Courier New"/>
              </a:rPr>
              <a:t>"image_names"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(The column name in the DataFrame that has the image names)</a:t>
            </a:r>
            <a:endParaRPr b="1" sz="1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y_col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032F62"/>
                </a:solidFill>
                <a:latin typeface="Courier New"/>
                <a:ea typeface="Courier New"/>
                <a:cs typeface="Courier New"/>
                <a:sym typeface="Courier New"/>
              </a:rPr>
              <a:t>"emergency_or_not"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(The column name in the DataFrame that has the target values)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class_mode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032F62"/>
                </a:solidFill>
                <a:latin typeface="Courier New"/>
                <a:ea typeface="Courier New"/>
                <a:cs typeface="Courier New"/>
                <a:sym typeface="Courier New"/>
              </a:rPr>
              <a:t>"binary"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(or categorical)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target_size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200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200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(Size of input images)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batch_size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=1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(Size of the batches of data)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rescale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=1.0/255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b="1" sz="1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seed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=2020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(Set to reproduce the result)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6"/>
          <p:cNvSpPr txBox="1"/>
          <p:nvPr>
            <p:ph idx="1" type="body"/>
          </p:nvPr>
        </p:nvSpPr>
        <p:spPr>
          <a:xfrm>
            <a:off x="720000" y="1304875"/>
            <a:ext cx="7704000" cy="32109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Method:</a:t>
            </a:r>
            <a:r>
              <a:rPr b="1" lang="en" sz="1900"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</a:t>
            </a:r>
            <a:r>
              <a:rPr b="1" lang="en" sz="19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fit_generator(): </a:t>
            </a:r>
            <a:endParaRPr b="1" sz="19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You have created the iterators for augmenting the images</a:t>
            </a:r>
            <a:endParaRPr b="1" sz="17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How do you feed it to the neural network so that it can augment on the fly?</a:t>
            </a:r>
            <a:endParaRPr b="1" sz="17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Method applied on the neural network model along with epochs, batch_size, and other important arguments</a:t>
            </a:r>
            <a:endParaRPr b="1" sz="18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202" name="Google Shape;202;p36"/>
          <p:cNvSpPr txBox="1"/>
          <p:nvPr>
            <p:ph type="title"/>
          </p:nvPr>
        </p:nvSpPr>
        <p:spPr>
          <a:xfrm>
            <a:off x="720100" y="374300"/>
            <a:ext cx="77040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4000"/>
              <a:t>Keras Fit Generator Metho</a:t>
            </a:r>
            <a:r>
              <a:rPr lang="en" sz="4000"/>
              <a:t>d (1/2)</a:t>
            </a:r>
            <a:endParaRPr/>
          </a:p>
        </p:txBody>
      </p:sp>
      <p:sp>
        <p:nvSpPr>
          <p:cNvPr id="203" name="Google Shape;203;p36"/>
          <p:cNvSpPr txBox="1"/>
          <p:nvPr/>
        </p:nvSpPr>
        <p:spPr>
          <a:xfrm>
            <a:off x="3072100" y="2909000"/>
            <a:ext cx="3000000" cy="461700"/>
          </a:xfrm>
          <a:prstGeom prst="rect">
            <a:avLst/>
          </a:prstGeom>
          <a:solidFill>
            <a:schemeClr val="accent6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fit.() ⇒ fit_generator()</a:t>
            </a:r>
            <a:endParaRPr sz="1600"/>
          </a:p>
        </p:txBody>
      </p:sp>
      <p:pic>
        <p:nvPicPr>
          <p:cNvPr id="204" name="Google Shape;20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8725" y="1927150"/>
            <a:ext cx="311276" cy="29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1250" y="2484813"/>
            <a:ext cx="270474" cy="27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type="title"/>
          </p:nvPr>
        </p:nvSpPr>
        <p:spPr>
          <a:xfrm>
            <a:off x="720100" y="374300"/>
            <a:ext cx="77040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4000"/>
              <a:t>Keras Fit Generator Method (2/2)</a:t>
            </a:r>
            <a:endParaRPr/>
          </a:p>
        </p:txBody>
      </p:sp>
      <p:sp>
        <p:nvSpPr>
          <p:cNvPr id="211" name="Google Shape;211;p37"/>
          <p:cNvSpPr txBox="1"/>
          <p:nvPr>
            <p:ph idx="1" type="body"/>
          </p:nvPr>
        </p:nvSpPr>
        <p:spPr>
          <a:xfrm>
            <a:off x="720000" y="1152475"/>
            <a:ext cx="7704000" cy="38100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# Directly use .flow()</a:t>
            </a:r>
            <a:endParaRPr b="1" sz="1100">
              <a:solidFill>
                <a:srgbClr val="6A737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model.</a:t>
            </a:r>
            <a:r>
              <a:rPr b="1" lang="en" sz="1100">
                <a:solidFill>
                  <a:srgbClr val="6F42C1"/>
                </a:solidFill>
                <a:latin typeface="Courier New"/>
                <a:ea typeface="Courier New"/>
                <a:cs typeface="Courier New"/>
                <a:sym typeface="Courier New"/>
              </a:rPr>
              <a:t>fit_generator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(datagen.</a:t>
            </a:r>
            <a:r>
              <a:rPr b="1" lang="en" sz="1100">
                <a:solidFill>
                  <a:srgbClr val="6F42C1"/>
                </a:solidFill>
                <a:latin typeface="Courier New"/>
                <a:ea typeface="Courier New"/>
                <a:cs typeface="Courier New"/>
                <a:sym typeface="Courier New"/>
              </a:rPr>
              <a:t>flow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(x_train, y_train, batch_size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batch_size),</a:t>
            </a:r>
            <a:endParaRPr b="1" sz="1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epochs,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(the number of forward/backward passes of the training data)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steps_per_epoch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x_train.shape[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batch_size,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(It specifies the number of batches of 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images that are in a single epoch) 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validation_data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(x_test, y_test),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 (takes the validation dataset or the validation 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generator output from the generator method)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validation_steps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x_test.shape[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en" sz="11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batch_size) </a:t>
            </a: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( similar to steps_per_epoch, but for </a:t>
            </a:r>
            <a:endParaRPr b="1" sz="1100">
              <a:solidFill>
                <a:srgbClr val="98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validation data)</a:t>
            </a:r>
            <a:endParaRPr b="1" sz="1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# or use iterator from .flow_from_directory()</a:t>
            </a:r>
            <a:endParaRPr b="1" sz="1100">
              <a:solidFill>
                <a:srgbClr val="6A737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model.</a:t>
            </a:r>
            <a:r>
              <a:rPr b="1" lang="en" sz="1100">
                <a:solidFill>
                  <a:srgbClr val="6F42C1"/>
                </a:solidFill>
                <a:latin typeface="Courier New"/>
                <a:ea typeface="Courier New"/>
                <a:cs typeface="Courier New"/>
                <a:sym typeface="Courier New"/>
              </a:rPr>
              <a:t>fit_generator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(train_generator, …)</a:t>
            </a:r>
            <a:endParaRPr b="1" sz="1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# or use iterator from .flow_from_datafram()</a:t>
            </a:r>
            <a:endParaRPr b="1" sz="1100">
              <a:solidFill>
                <a:srgbClr val="6A737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model.</a:t>
            </a:r>
            <a:r>
              <a:rPr b="1" lang="en" sz="1100">
                <a:solidFill>
                  <a:srgbClr val="6F42C1"/>
                </a:solidFill>
                <a:latin typeface="Courier New"/>
                <a:ea typeface="Courier New"/>
                <a:cs typeface="Courier New"/>
                <a:sym typeface="Courier New"/>
              </a:rPr>
              <a:t>fit_generator</a:t>
            </a: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(train_generator_df, …)</a:t>
            </a:r>
            <a:endParaRPr b="1" sz="1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endParaRPr b="1" sz="1100"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8"/>
          <p:cNvSpPr txBox="1"/>
          <p:nvPr>
            <p:ph idx="1" type="body"/>
          </p:nvPr>
        </p:nvSpPr>
        <p:spPr>
          <a:xfrm>
            <a:off x="720000" y="829350"/>
            <a:ext cx="7704000" cy="3663300"/>
          </a:xfrm>
          <a:prstGeom prst="rect">
            <a:avLst/>
          </a:prstGeom>
          <a:solidFill>
            <a:srgbClr val="00C3B1">
              <a:alpha val="4302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" sz="7200">
                <a:latin typeface="Fira Sans Condensed"/>
                <a:ea typeface="Fira Sans Condensed"/>
                <a:cs typeface="Fira Sans Condensed"/>
                <a:sym typeface="Fira Sans Condensed"/>
              </a:rPr>
              <a:t>Thank You For Your Attention</a:t>
            </a:r>
            <a:endParaRPr b="1" i="1" sz="7200"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639925" y="1152475"/>
            <a:ext cx="77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Situation when there is not much data to train my model </a:t>
            </a:r>
            <a:r>
              <a:rPr b="1" lang="en" sz="2500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!</a:t>
            </a:r>
            <a:endParaRPr b="1" sz="2500">
              <a:solidFill>
                <a:schemeClr val="dk1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Collecting new images</a:t>
            </a:r>
            <a:r>
              <a:rPr b="1" lang="en" sz="2500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: Not feasible in a real-world scenario </a:t>
            </a:r>
            <a:r>
              <a:rPr b="1" lang="en" sz="2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☹</a:t>
            </a:r>
            <a:endParaRPr b="1" sz="2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ctr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Solution ⇒  Image augmentation 😊 </a:t>
            </a:r>
            <a:endParaRPr/>
          </a:p>
        </p:txBody>
      </p:sp>
      <p:pic>
        <p:nvPicPr>
          <p:cNvPr id="105" name="Google Shape;1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5525" y="3482500"/>
            <a:ext cx="428451" cy="40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0350" y="2736750"/>
            <a:ext cx="405300" cy="40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3"/>
          <p:cNvSpPr txBox="1"/>
          <p:nvPr>
            <p:ph type="title"/>
          </p:nvPr>
        </p:nvSpPr>
        <p:spPr>
          <a:xfrm>
            <a:off x="720100" y="-20900"/>
            <a:ext cx="7704000" cy="11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Image Augmentation</a:t>
            </a:r>
            <a:endParaRPr sz="5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type="title"/>
          </p:nvPr>
        </p:nvSpPr>
        <p:spPr>
          <a:xfrm>
            <a:off x="720100" y="-20900"/>
            <a:ext cx="7704000" cy="11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I</a:t>
            </a:r>
            <a:r>
              <a:rPr lang="en" sz="5000"/>
              <a:t>mage Augmentation</a:t>
            </a:r>
            <a:endParaRPr sz="5000"/>
          </a:p>
        </p:txBody>
      </p:sp>
      <p:sp>
        <p:nvSpPr>
          <p:cNvPr id="113" name="Google Shape;113;p24"/>
          <p:cNvSpPr txBox="1"/>
          <p:nvPr>
            <p:ph idx="1" type="body"/>
          </p:nvPr>
        </p:nvSpPr>
        <p:spPr>
          <a:xfrm>
            <a:off x="311700" y="1071625"/>
            <a:ext cx="8520600" cy="12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rPr b="1" lang="en" sz="21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Image augmentation </a:t>
            </a:r>
            <a:r>
              <a:rPr b="1" lang="en" sz="21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is a technique of applying different </a:t>
            </a:r>
            <a:r>
              <a:rPr b="1" lang="en" sz="21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t</a:t>
            </a:r>
            <a:r>
              <a:rPr b="1" lang="en" sz="21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ransformations to original images which results in multiple transformed copies of the same image. </a:t>
            </a:r>
            <a:endParaRPr b="1" sz="21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pic>
        <p:nvPicPr>
          <p:cNvPr id="114" name="Google Shape;114;p24"/>
          <p:cNvPicPr preferRelativeResize="0"/>
          <p:nvPr/>
        </p:nvPicPr>
        <p:blipFill rotWithShape="1">
          <a:blip r:embed="rId3">
            <a:alphaModFix/>
          </a:blip>
          <a:srcRect b="8700" l="0" r="1806" t="0"/>
          <a:stretch/>
        </p:blipFill>
        <p:spPr>
          <a:xfrm>
            <a:off x="33275" y="2418625"/>
            <a:ext cx="9077449" cy="110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4"/>
          <p:cNvSpPr txBox="1"/>
          <p:nvPr>
            <p:ph idx="1" type="body"/>
          </p:nvPr>
        </p:nvSpPr>
        <p:spPr>
          <a:xfrm>
            <a:off x="354625" y="3666825"/>
            <a:ext cx="8520600" cy="13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rPr b="1" lang="en" sz="21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Each copy, however, is different from the other in certain aspects depending on the augmentation techniques you apply like shifting, rotating, flipping, …</a:t>
            </a:r>
            <a:endParaRPr b="1" sz="21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 txBox="1"/>
          <p:nvPr>
            <p:ph idx="1" type="body"/>
          </p:nvPr>
        </p:nvSpPr>
        <p:spPr>
          <a:xfrm>
            <a:off x="362225" y="1152475"/>
            <a:ext cx="8403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Applying these small amounts of variations on the original image does not change its target class 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Provides a new perspective of capturing the object in real life 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Expand the size of your dataset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Incorporate a level of variation in the dataset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This will not only make your model robust but will also save up on the overhead memory!</a:t>
            </a:r>
            <a:endParaRPr b="1" sz="18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pic>
        <p:nvPicPr>
          <p:cNvPr id="121" name="Google Shape;1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4425" y="1379875"/>
            <a:ext cx="293800" cy="29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9454" y="1839000"/>
            <a:ext cx="293799" cy="277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0479" y="2370025"/>
            <a:ext cx="293799" cy="277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2979" y="2927800"/>
            <a:ext cx="293799" cy="277922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5"/>
          <p:cNvSpPr/>
          <p:nvPr/>
        </p:nvSpPr>
        <p:spPr>
          <a:xfrm>
            <a:off x="5695900" y="1673675"/>
            <a:ext cx="526800" cy="18279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5"/>
          <p:cNvSpPr txBox="1"/>
          <p:nvPr/>
        </p:nvSpPr>
        <p:spPr>
          <a:xfrm>
            <a:off x="6222700" y="1919750"/>
            <a:ext cx="24102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Allows your model to generalize better on unseen data</a:t>
            </a:r>
            <a:endParaRPr b="1" sz="2000">
              <a:solidFill>
                <a:schemeClr val="lt1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27" name="Google Shape;127;p25"/>
          <p:cNvSpPr txBox="1"/>
          <p:nvPr>
            <p:ph type="title"/>
          </p:nvPr>
        </p:nvSpPr>
        <p:spPr>
          <a:xfrm>
            <a:off x="720100" y="-20900"/>
            <a:ext cx="7704000" cy="11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5000"/>
              <a:t>Image Augmentation</a:t>
            </a:r>
            <a:endParaRPr sz="5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720100" y="268350"/>
            <a:ext cx="7704000" cy="8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Image Augmentation in Keras</a:t>
            </a:r>
            <a:endParaRPr sz="4800"/>
          </a:p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720000" y="1152475"/>
            <a:ext cx="7704000" cy="3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T</a:t>
            </a:r>
            <a:r>
              <a:rPr b="1" lang="en" sz="1800" u="sng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he main benefits :</a:t>
            </a:r>
            <a:endParaRPr b="1" sz="1800" u="sng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●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Designed to provide real-time data augmentation (generating augmented images  in the training stage)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●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Receives new variations of the images at each epoch  and does not add it to the original corpus (seeing the original images multiple times which would definitely overfit the model )	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●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Requires lower memory usage: 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○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Without it ⇒  we load all the images at once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○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If we used it ⇒ on we are loading the images in batches which saves a lot of memory.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ctrTitle"/>
          </p:nvPr>
        </p:nvSpPr>
        <p:spPr>
          <a:xfrm>
            <a:off x="0" y="223625"/>
            <a:ext cx="9144000" cy="45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latin typeface="Rajdhani"/>
                <a:ea typeface="Rajdhani"/>
                <a:cs typeface="Rajdhani"/>
                <a:sym typeface="Rajdhani"/>
              </a:rPr>
              <a:t>Augmentation Techniques With Keras ImageDataGenerator class</a:t>
            </a:r>
            <a:endParaRPr sz="4500"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39" name="Google Shape;1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611" y="1862400"/>
            <a:ext cx="6218775" cy="312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720100" y="73300"/>
            <a:ext cx="7704000" cy="7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4000"/>
              <a:t>1. Random Rotations</a:t>
            </a:r>
            <a:endParaRPr/>
          </a:p>
        </p:txBody>
      </p:sp>
      <p:sp>
        <p:nvSpPr>
          <p:cNvPr id="145" name="Google Shape;145;p28"/>
          <p:cNvSpPr txBox="1"/>
          <p:nvPr>
            <p:ph idx="1" type="body"/>
          </p:nvPr>
        </p:nvSpPr>
        <p:spPr>
          <a:xfrm>
            <a:off x="720000" y="923875"/>
            <a:ext cx="7704000" cy="21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Parameter</a:t>
            </a:r>
            <a:r>
              <a:rPr b="1" lang="en" sz="18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:</a:t>
            </a:r>
            <a:r>
              <a:rPr b="1" lang="en" sz="1800"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</a:t>
            </a:r>
            <a:r>
              <a:rPr b="1" lang="en" sz="18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rotation_range</a:t>
            </a:r>
            <a:endParaRPr sz="1800">
              <a:solidFill>
                <a:srgbClr val="980000"/>
              </a:solidFill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●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Allows you to randomly rotate images through any degree between 0 and 360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Parameter</a:t>
            </a:r>
            <a:r>
              <a:rPr b="1" lang="en" sz="18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: </a:t>
            </a:r>
            <a:r>
              <a:rPr b="1" lang="en" sz="18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fill_mode</a:t>
            </a:r>
            <a:endParaRPr>
              <a:solidFill>
                <a:srgbClr val="000000"/>
              </a:solidFill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●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Image is rotated ⇒ Some pixels will move outside the image and leave an empty area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●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Fill this with: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○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Constant value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○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Nearest:  replaces the empty area with the nearest pixel values</a:t>
            </a:r>
            <a:endParaRPr/>
          </a:p>
        </p:txBody>
      </p:sp>
      <p:pic>
        <p:nvPicPr>
          <p:cNvPr id="146" name="Google Shape;146;p28"/>
          <p:cNvPicPr preferRelativeResize="0"/>
          <p:nvPr/>
        </p:nvPicPr>
        <p:blipFill rotWithShape="1">
          <a:blip r:embed="rId3">
            <a:alphaModFix/>
          </a:blip>
          <a:srcRect b="15778" l="4707" r="3700" t="9124"/>
          <a:stretch/>
        </p:blipFill>
        <p:spPr>
          <a:xfrm>
            <a:off x="1453825" y="3131850"/>
            <a:ext cx="6236550" cy="193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720000" y="1000075"/>
            <a:ext cx="7704000" cy="22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It may happen that the object may not always be in the center of the image  </a:t>
            </a:r>
            <a:endParaRPr b="1" sz="17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Shift the pixels of the image either horizontally or vertically</a:t>
            </a:r>
            <a:endParaRPr b="1" sz="17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Parameter:</a:t>
            </a:r>
            <a:r>
              <a:rPr b="1" lang="en" sz="1700"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</a:t>
            </a:r>
            <a:r>
              <a:rPr b="1" lang="en" sz="17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height_shift_range: </a:t>
            </a:r>
            <a:r>
              <a:rPr b="1" lang="en" sz="14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Vertical shift of image </a:t>
            </a:r>
            <a:endParaRPr b="1" sz="14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Parameter:</a:t>
            </a:r>
            <a:r>
              <a:rPr b="1" lang="en" sz="1700"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</a:t>
            </a:r>
            <a:r>
              <a:rPr b="1" lang="en" sz="17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width_shift_range:</a:t>
            </a:r>
            <a:r>
              <a:rPr b="1" lang="en" sz="14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 Horizontal shift of image</a:t>
            </a:r>
            <a:endParaRPr b="1" sz="1700">
              <a:solidFill>
                <a:srgbClr val="980000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●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Float number: percentage of width or height of the image to shift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Fira Sans Condensed"/>
              <a:buChar char="●"/>
            </a:pPr>
            <a:r>
              <a:rPr b="1" lang="en" sz="15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Integer :  the width or height are shifted by those many pixel values.</a:t>
            </a:r>
            <a:endParaRPr b="1" sz="15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52" name="Google Shape;152;p29"/>
          <p:cNvSpPr txBox="1"/>
          <p:nvPr>
            <p:ph type="title"/>
          </p:nvPr>
        </p:nvSpPr>
        <p:spPr>
          <a:xfrm>
            <a:off x="720100" y="73300"/>
            <a:ext cx="7704000" cy="7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4000"/>
              <a:t>2</a:t>
            </a:r>
            <a:r>
              <a:rPr lang="en" sz="4000"/>
              <a:t>. Rand</a:t>
            </a:r>
            <a:r>
              <a:rPr lang="en" sz="4000"/>
              <a:t>om Shifts</a:t>
            </a:r>
            <a:endParaRPr sz="4000"/>
          </a:p>
        </p:txBody>
      </p:sp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7100" y="1099875"/>
            <a:ext cx="270474" cy="270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12748" y="1415100"/>
            <a:ext cx="365649" cy="436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9"/>
          <p:cNvPicPr preferRelativeResize="0"/>
          <p:nvPr/>
        </p:nvPicPr>
        <p:blipFill rotWithShape="1">
          <a:blip r:embed="rId5">
            <a:alphaModFix/>
          </a:blip>
          <a:srcRect b="6042" l="779" r="1840" t="3500"/>
          <a:stretch/>
        </p:blipFill>
        <p:spPr>
          <a:xfrm>
            <a:off x="331275" y="3432700"/>
            <a:ext cx="8481451" cy="145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>
            <p:ph idx="1" type="body"/>
          </p:nvPr>
        </p:nvSpPr>
        <p:spPr>
          <a:xfrm>
            <a:off x="720000" y="1304875"/>
            <a:ext cx="77040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Parameter:</a:t>
            </a:r>
            <a:r>
              <a:rPr b="1" lang="en" sz="1700"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</a:t>
            </a:r>
            <a:r>
              <a:rPr b="1" lang="en" sz="17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vertical_flip: </a:t>
            </a:r>
            <a:r>
              <a:rPr b="1" lang="en" sz="14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Flipping along the vertical axis</a:t>
            </a:r>
            <a:endParaRPr b="1" sz="14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Parameter:</a:t>
            </a:r>
            <a:r>
              <a:rPr b="1" lang="en" sz="1700"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</a:t>
            </a:r>
            <a:r>
              <a:rPr b="1" lang="en" sz="1700">
                <a:solidFill>
                  <a:srgbClr val="980000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horizontal_flip: </a:t>
            </a:r>
            <a:r>
              <a:rPr b="1" lang="en" sz="14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Flipping along the horizontal axis</a:t>
            </a:r>
            <a:endParaRPr b="1" sz="14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This technique should be according to the object in the image</a:t>
            </a:r>
            <a:endParaRPr b="1" sz="14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22222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30"/>
          <p:cNvSpPr txBox="1"/>
          <p:nvPr>
            <p:ph type="title"/>
          </p:nvPr>
        </p:nvSpPr>
        <p:spPr>
          <a:xfrm>
            <a:off x="720100" y="301900"/>
            <a:ext cx="7704000" cy="7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4000"/>
              <a:t>3</a:t>
            </a:r>
            <a:r>
              <a:rPr lang="en" sz="4000"/>
              <a:t>. Random Flips </a:t>
            </a:r>
            <a:endParaRPr sz="4000"/>
          </a:p>
        </p:txBody>
      </p:sp>
      <p:pic>
        <p:nvPicPr>
          <p:cNvPr id="162" name="Google Shape;1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425" y="3030575"/>
            <a:ext cx="8731350" cy="161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3775" y="2143000"/>
            <a:ext cx="504950" cy="50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